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56" r:id="rId6"/>
    <p:sldId id="971" r:id="rId7"/>
    <p:sldId id="973" r:id="rId8"/>
    <p:sldId id="974" r:id="rId9"/>
    <p:sldId id="970" r:id="rId10"/>
  </p:sldIdLst>
  <p:sldSz cx="12192000" cy="68580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6" autoAdjust="0"/>
    <p:restoredTop sz="94728" autoAdjust="0"/>
  </p:normalViewPr>
  <p:slideViewPr>
    <p:cSldViewPr>
      <p:cViewPr>
        <p:scale>
          <a:sx n="66" d="100"/>
          <a:sy n="66" d="100"/>
        </p:scale>
        <p:origin x="618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437FD66-A9F0-4419-AC8D-60AD3AE8A3C3}" type="datetimeFigureOut">
              <a:rPr lang="zh-TW" altLang="en-US"/>
              <a:pPr>
                <a:defRPr/>
              </a:pPr>
              <a:t>2021/5/5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6431725-BF65-44E4-9C2C-8C13CB098A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31226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6670E79-93F1-4D8D-866E-08EE077F6695}" type="datetimeFigureOut">
              <a:rPr lang="zh-TW" altLang="en-US"/>
              <a:pPr>
                <a:defRPr/>
              </a:pPr>
              <a:t>2021/5/5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C2B4F6E-7057-4253-94CC-745E675CD4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1824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B4F6E-7057-4253-94CC-745E675CD44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98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1125" y="742950"/>
            <a:ext cx="6611938" cy="37195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335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828F-989A-4F6E-A9C5-BD158AFC128A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C991-93C3-4AD9-BAB1-3A778CED4E3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ED97-3DD0-435A-85A1-C70EBD8AC86B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304A-304C-4A7C-92F5-7C82DF60A22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7299-3FE1-409F-97D6-0698EFD7330B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7FAC-7920-402B-BE2C-7A6B14578D7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2"/>
          <p:cNvSpPr>
            <a:spLocks noGrp="1"/>
          </p:cNvSpPr>
          <p:nvPr>
            <p:ph type="body" sz="quarter" idx="16"/>
          </p:nvPr>
        </p:nvSpPr>
        <p:spPr>
          <a:xfrm>
            <a:off x="2701747" y="332656"/>
            <a:ext cx="8962872" cy="648072"/>
          </a:xfrm>
        </p:spPr>
        <p:txBody>
          <a:bodyPr>
            <a:normAutofit/>
          </a:bodyPr>
          <a:lstStyle>
            <a:lvl1pPr>
              <a:buNone/>
              <a:defRPr sz="36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3000" baseline="0">
                <a:latin typeface="Arial" pitchFamily="34" charset="0"/>
                <a:ea typeface="微軟正黑體" pitchFamily="34" charset="-120"/>
              </a:defRPr>
            </a:lvl1pPr>
            <a:lvl2pPr>
              <a:defRPr sz="2600" baseline="0">
                <a:latin typeface="Arial" pitchFamily="34" charset="0"/>
                <a:ea typeface="微軟正黑體" pitchFamily="34" charset="-120"/>
              </a:defRPr>
            </a:lvl2pPr>
            <a:lvl3pPr>
              <a:defRPr sz="22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sz="1800"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7"/>
          </p:nvPr>
        </p:nvSpPr>
        <p:spPr>
          <a:xfrm>
            <a:off x="6388100" y="6480176"/>
            <a:ext cx="2844800" cy="301625"/>
          </a:xfrm>
        </p:spPr>
        <p:txBody>
          <a:bodyPr/>
          <a:lstStyle>
            <a:lvl1pPr>
              <a:defRPr smtClean="0">
                <a:ea typeface="微軟正黑體" pitchFamily="34" charset="-120"/>
              </a:defRPr>
            </a:lvl1pPr>
          </a:lstStyle>
          <a:p>
            <a:pPr>
              <a:defRPr/>
            </a:pPr>
            <a:fld id="{8B148679-FB91-4D05-B44E-520BE5CCB49A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8"/>
          </p:nvPr>
        </p:nvSpPr>
        <p:spPr>
          <a:xfrm>
            <a:off x="609601" y="6481764"/>
            <a:ext cx="5679017" cy="300037"/>
          </a:xfrm>
        </p:spPr>
        <p:txBody>
          <a:bodyPr/>
          <a:lstStyle>
            <a:lvl1pPr>
              <a:defRPr dirty="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ea typeface="微軟正黑體" pitchFamily="34" charset="-120"/>
              </a:defRPr>
            </a:lvl1pPr>
          </a:lstStyle>
          <a:p>
            <a:pPr>
              <a:defRPr/>
            </a:pPr>
            <a:fld id="{3D5EF712-A30C-41A6-8C1C-FD4973228A8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附件三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7A2-FF79-4500-AD71-900954B66EE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1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latin typeface="Arial" pitchFamily="34" charset="0"/>
                <a:ea typeface="微軟正黑體" pitchFamily="34" charset="-120"/>
              </a:defRPr>
            </a:lvl1pPr>
            <a:lvl2pPr>
              <a:defRPr sz="2600" baseline="0">
                <a:latin typeface="Arial" pitchFamily="34" charset="0"/>
                <a:ea typeface="微軟正黑體" pitchFamily="34" charset="-120"/>
              </a:defRPr>
            </a:lvl2pPr>
            <a:lvl3pPr>
              <a:defRPr sz="22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sz="1800"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0" name="文字版面配置區 19"/>
          <p:cNvSpPr>
            <a:spLocks noGrp="1"/>
          </p:cNvSpPr>
          <p:nvPr>
            <p:ph type="body" sz="quarter" idx="15"/>
          </p:nvPr>
        </p:nvSpPr>
        <p:spPr>
          <a:xfrm>
            <a:off x="239350" y="590245"/>
            <a:ext cx="2401005" cy="360039"/>
          </a:xfrm>
        </p:spPr>
        <p:txBody>
          <a:bodyPr/>
          <a:lstStyle>
            <a:lvl1pPr algn="r">
              <a:buNone/>
              <a:defRPr sz="1600" spc="-150" baseline="0">
                <a:solidFill>
                  <a:schemeClr val="tx1">
                    <a:lumMod val="65000"/>
                    <a:lumOff val="35000"/>
                  </a:schemeClr>
                </a:solidFill>
                <a:ea typeface="華康正顏楷體W7" pitchFamily="65" charset="-120"/>
              </a:defRPr>
            </a:lvl1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23" name="文字版面配置區 22"/>
          <p:cNvSpPr>
            <a:spLocks noGrp="1"/>
          </p:cNvSpPr>
          <p:nvPr>
            <p:ph type="body" sz="quarter" idx="16"/>
          </p:nvPr>
        </p:nvSpPr>
        <p:spPr>
          <a:xfrm>
            <a:off x="2701747" y="332656"/>
            <a:ext cx="8962872" cy="648072"/>
          </a:xfrm>
        </p:spPr>
        <p:txBody>
          <a:bodyPr>
            <a:normAutofit/>
          </a:bodyPr>
          <a:lstStyle>
            <a:lvl1pPr>
              <a:buNone/>
              <a:defRPr sz="36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>
                <a:ea typeface="微軟正黑體" pitchFamily="34" charset="-120"/>
              </a:defRPr>
            </a:lvl1pPr>
          </a:lstStyle>
          <a:p>
            <a:pPr>
              <a:defRPr/>
            </a:pPr>
            <a:fld id="{8118D94B-507A-4D71-B9B1-7EBC20B0170A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846016-1C07-4C39-9BE5-03DBEA27BB86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/18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F474-DB0A-4654-8EAF-EBC2B51A1D4E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522B-E32C-4B77-994D-247FC469C2F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1F3D-BAA8-4D15-8164-6F15E3643A3C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2FA7-6458-4931-B81A-CDFBD4307C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2E6A-A1F3-4AE1-B5CA-68608CDEB464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5C9-D059-4948-B0CB-1692E078409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852936"/>
            <a:ext cx="10972800" cy="1143000"/>
          </a:xfrm>
        </p:spPr>
        <p:txBody>
          <a:bodyPr/>
          <a:lstStyle>
            <a:lvl1pPr>
              <a:defRPr baseline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7823-F63D-4420-A00F-E0113DD94257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58F1-0675-44F3-BA6A-A9CA4E9D47D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9D9F-4580-478B-A438-BDB169FFB252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F382-7931-4016-A372-D23C6BD0E15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a typeface="微軟正黑體" pitchFamily="34" charset="-120"/>
              </a:defRPr>
            </a:lvl1pPr>
            <a:lvl2pPr>
              <a:defRPr sz="2800">
                <a:ea typeface="微軟正黑體" pitchFamily="34" charset="-120"/>
              </a:defRPr>
            </a:lvl2pPr>
            <a:lvl3pPr>
              <a:defRPr sz="2400">
                <a:ea typeface="微軟正黑體" pitchFamily="34" charset="-120"/>
              </a:defRPr>
            </a:lvl3pPr>
            <a:lvl4pPr>
              <a:defRPr sz="2000">
                <a:ea typeface="微軟正黑體" pitchFamily="34" charset="-120"/>
              </a:defRPr>
            </a:lvl4pPr>
            <a:lvl5pPr>
              <a:defRPr sz="2000">
                <a:ea typeface="微軟正黑體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6718-FEA4-4C1A-BEAE-BA719F4DA521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5A61-7710-499B-8825-D7F5B384F23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ea typeface="微軟正黑體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8DFD-B14C-4231-A3C2-2874DC60CAF2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1017-0727-4801-9417-1D30C4B3E8D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F2A11FE4-7CFE-414F-B890-112CEBB308A7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6386B5C2-AC9C-4775-BF74-6C0076966CB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8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itchFamily="34" charset="-120"/>
          <a:cs typeface="微軟正黑體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19536" y="836712"/>
            <a:ext cx="7992888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關懷．活力．專業．國際</a:t>
            </a:r>
            <a:endParaRPr lang="en-US" altLang="zh-TW" sz="4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亞洲大學社會工作學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雙主修之介紹</a:t>
            </a:r>
            <a:endParaRPr lang="en-US" altLang="zh-TW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TW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kumimoji="0" lang="en-US" altLang="zh-TW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16632"/>
            <a:ext cx="4032449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5360" y="1484784"/>
            <a:ext cx="11751096" cy="4525963"/>
          </a:xfrm>
        </p:spPr>
        <p:txBody>
          <a:bodyPr/>
          <a:lstStyle/>
          <a:p>
            <a:pPr marL="457200" lvl="2" indent="-457200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sz="4000" dirty="0"/>
              <a:t>「雙主修」</a:t>
            </a:r>
            <a:r>
              <a:rPr lang="zh-TW" altLang="zh-TW" sz="4000" dirty="0" smtClean="0"/>
              <a:t>申請方式與申請資格</a:t>
            </a:r>
            <a:r>
              <a:rPr lang="zh-TW" altLang="en-US" sz="4000" dirty="0" smtClean="0"/>
              <a:t>：</a:t>
            </a:r>
            <a:endParaRPr lang="zh-TW" altLang="zh-TW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dirty="0" smtClean="0"/>
              <a:t>(</a:t>
            </a:r>
            <a:r>
              <a:rPr lang="en-US" altLang="zh-TW" sz="3600" dirty="0"/>
              <a:t>1) </a:t>
            </a:r>
            <a:r>
              <a:rPr lang="zh-TW" altLang="en-US" sz="3600" dirty="0"/>
              <a:t>曾於社會工作相關機構擔任志工之經驗與並檢附證明文件。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dirty="0"/>
              <a:t>(2) </a:t>
            </a:r>
            <a:r>
              <a:rPr lang="zh-TW" altLang="en-US" sz="3600" dirty="0"/>
              <a:t>須先修習社會工作輔系一年，輔系所修各科成績及格者。</a:t>
            </a:r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640354" y="211086"/>
            <a:ext cx="9864357" cy="64807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「雙主修」</a:t>
            </a:r>
            <a:r>
              <a:rPr lang="zh-TW" altLang="zh-TW" sz="4800" dirty="0">
                <a:solidFill>
                  <a:schemeClr val="tx1"/>
                </a:solidFill>
              </a:rPr>
              <a:t>申請方式與申請資格</a:t>
            </a: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介紹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355221"/>
            <a:ext cx="5244204" cy="13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640354" y="211086"/>
            <a:ext cx="9864357" cy="648072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「雙主修」</a:t>
            </a:r>
            <a:r>
              <a:rPr lang="zh-TW" altLang="en-US" sz="4000" dirty="0">
                <a:solidFill>
                  <a:schemeClr val="tx1"/>
                </a:solidFill>
              </a:rPr>
              <a:t>修習通過方式及課程</a:t>
            </a:r>
            <a:r>
              <a:rPr lang="zh-TW" altLang="en-US" sz="4000" dirty="0" smtClean="0">
                <a:solidFill>
                  <a:schemeClr val="tx1"/>
                </a:solidFill>
              </a:rPr>
              <a:t>規劃</a:t>
            </a:r>
            <a:r>
              <a:rPr lang="zh-TW" altLang="en-US" sz="4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介紹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19" y="-670879"/>
            <a:ext cx="2770784" cy="692696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68351"/>
              </p:ext>
            </p:extLst>
          </p:nvPr>
        </p:nvGraphicFramePr>
        <p:xfrm>
          <a:off x="72006" y="1118413"/>
          <a:ext cx="12000658" cy="569496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181992"/>
                <a:gridCol w="1363712"/>
                <a:gridCol w="1375674"/>
                <a:gridCol w="1362405"/>
                <a:gridCol w="4716875"/>
              </a:tblGrid>
              <a:tr h="15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稱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修課年級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修課學期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</a:p>
                  </a:txBody>
                  <a:tcPr marL="4364" marR="4364" marT="0" marB="0" anchor="ctr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普通心理學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7"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方案設計與評估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曾經修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習社區組織與社發展、社會個案工作、社會團體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、社會工作概論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課程才能修方案設計與評估。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社會工作方案實習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修科目：社會工作實務導論、社會工作概論、社會個案工作、社會團體工作、社區組織與社區發展。並需於申請實習前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學期志願服務滿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小時，始得申請機構實習。</a:t>
                      </a:r>
                    </a:p>
                  </a:txBody>
                  <a:tcPr marL="4364" marR="4364" marT="0" marB="0" anchor="ctr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社會學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社會工作概論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社會心理學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社會福利概論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社會個案工作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人類行為與社會環境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社會團體工作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社區組織與社區發展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社會統計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社會工作研究法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3171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方案設計與評估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社會福利行政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社會工作管理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社會政策與社會立法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136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社會工作實習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indent="203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/>
                </a:tc>
              </a:tr>
              <a:tr h="5009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社會工作方案實習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marL="4364" marR="4364" marT="0" marB="0" anchor="ctr"/>
                </a:tc>
                <a:tc>
                  <a:txBody>
                    <a:bodyPr/>
                    <a:lstStyle/>
                    <a:p>
                      <a:pPr indent="203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364" marR="436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605235" y="1556792"/>
            <a:ext cx="23887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應修學分：</a:t>
            </a: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５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1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327643" y="220293"/>
            <a:ext cx="9864357" cy="648072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「雙主修」</a:t>
            </a:r>
            <a:r>
              <a:rPr lang="zh-TW" altLang="en-US" dirty="0">
                <a:solidFill>
                  <a:schemeClr val="tx1"/>
                </a:solidFill>
              </a:rPr>
              <a:t>修習通過後可考取相關證照之</a:t>
            </a:r>
            <a:r>
              <a:rPr lang="zh-TW" altLang="en-US" dirty="0" smtClean="0">
                <a:solidFill>
                  <a:schemeClr val="tx1"/>
                </a:solidFill>
              </a:rPr>
              <a:t>說明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介紹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80" y="5805264"/>
            <a:ext cx="4210944" cy="1052736"/>
          </a:xfrm>
          <a:prstGeom prst="rect">
            <a:avLst/>
          </a:prstGeom>
        </p:spPr>
      </p:pic>
      <p:sp>
        <p:nvSpPr>
          <p:cNvPr id="9" name="內容版面配置區 1"/>
          <p:cNvSpPr>
            <a:spLocks noGrp="1"/>
          </p:cNvSpPr>
          <p:nvPr>
            <p:ph idx="1"/>
          </p:nvPr>
        </p:nvSpPr>
        <p:spPr>
          <a:xfrm>
            <a:off x="551384" y="1279301"/>
            <a:ext cx="10972800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目前雙主修完成</a:t>
            </a:r>
            <a:r>
              <a:rPr lang="zh-TW" altLang="en-US" sz="3600" dirty="0" smtClean="0"/>
              <a:t>後具有</a:t>
            </a:r>
            <a:r>
              <a:rPr lang="zh-TW" altLang="en-US" sz="3600" dirty="0"/>
              <a:t>考</a:t>
            </a:r>
            <a:r>
              <a:rPr lang="zh-TW" altLang="en-US" sz="3600" dirty="0" smtClean="0"/>
              <a:t>社會工作師國考證照資格並具有擔任社會工作人員資格。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雙主修完成</a:t>
            </a:r>
            <a:r>
              <a:rPr lang="zh-TW" altLang="en-US" sz="3600" dirty="0" smtClean="0"/>
              <a:t>後，並具有考社工系碩士班資格。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雙主修完成後</a:t>
            </a:r>
            <a:r>
              <a:rPr lang="zh-TW" altLang="en-US" sz="3600" dirty="0" smtClean="0"/>
              <a:t>，亦可參與社會行政高普考及其輔導班課程。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508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37013"/>
            <a:ext cx="9144000" cy="225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83532" y="1754815"/>
            <a:ext cx="8424936" cy="21050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57123" indent="-257123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4050" b="1" dirty="0">
                <a:ln/>
                <a:solidFill>
                  <a:srgbClr val="C00000"/>
                </a:solidFill>
                <a:latin typeface="微軟正黑體" panose="020B0604030504040204" pitchFamily="34" charset="-120"/>
              </a:rPr>
              <a:t>謝謝聆聽敬請指教</a:t>
            </a:r>
            <a:endParaRPr lang="en-US" altLang="zh-TW" sz="4050" b="1" dirty="0">
              <a:ln/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0244" name="Picture 3" descr="cis_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85" y="1052514"/>
            <a:ext cx="4171950" cy="6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"/>
        <a:ea typeface="文鼎新中黑"/>
        <a:cs typeface=""/>
      </a:majorFont>
      <a:minorFont>
        <a:latin typeface="Arial"/>
        <a:ea typeface="文鼎新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a2323a-afa7-4201-a5cb-c99d63ad9bb4">MNTMPPY6CVD6-176-7893</_dlc_DocId>
    <_dlc_DocIdUrl xmlns="aba2323a-afa7-4201-a5cb-c99d63ad9bb4">
      <Url>http://oic.asia.edu.tw/adm/sec/_layouts/15/DocIdRedir.aspx?ID=MNTMPPY6CVD6-176-7893</Url>
      <Description>MNTMPPY6CVD6-176-7893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A979BE2ACBDE974C916A07F91107BCC0" ma:contentTypeVersion="0" ma:contentTypeDescription="建立新的文件。" ma:contentTypeScope="" ma:versionID="0f2195fbb05ec5322947520bbd66315a">
  <xsd:schema xmlns:xsd="http://www.w3.org/2001/XMLSchema" xmlns:xs="http://www.w3.org/2001/XMLSchema" xmlns:p="http://schemas.microsoft.com/office/2006/metadata/properties" xmlns:ns2="aba2323a-afa7-4201-a5cb-c99d63ad9bb4" targetNamespace="http://schemas.microsoft.com/office/2006/metadata/properties" ma:root="true" ma:fieldsID="8199c6f675037160c89b29daa7310b88" ns2:_="">
    <xsd:import namespace="aba2323a-afa7-4201-a5cb-c99d63ad9b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2323a-afa7-4201-a5cb-c99d63ad9b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E70E7FD-4C6B-40E8-99E4-55A937DF7D20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aba2323a-afa7-4201-a5cb-c99d63ad9bb4"/>
  </ds:schemaRefs>
</ds:datastoreItem>
</file>

<file path=customXml/itemProps2.xml><?xml version="1.0" encoding="utf-8"?>
<ds:datastoreItem xmlns:ds="http://schemas.openxmlformats.org/officeDocument/2006/customXml" ds:itemID="{28DA5216-E0DA-40EC-A19C-0EFF63918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a2323a-afa7-4201-a5cb-c99d63ad9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B5FAEB-F9E4-4115-9C18-1301FA3433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0B5629F-7CBB-46B9-AAEA-E3E5D9A29AE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21313</TotalTime>
  <Words>344</Words>
  <Application>Microsoft Office PowerPoint</Application>
  <PresentationFormat>寬螢幕</PresentationFormat>
  <Paragraphs>95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華康正顏楷體W7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謝謝聆聽敬請指教</vt:lpstr>
    </vt:vector>
  </TitlesOfParts>
  <Company>Max Shih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Max Shih</dc:creator>
  <cp:lastModifiedBy>user</cp:lastModifiedBy>
  <cp:revision>1525</cp:revision>
  <cp:lastPrinted>2018-12-28T06:28:05Z</cp:lastPrinted>
  <dcterms:created xsi:type="dcterms:W3CDTF">2010-10-22T06:21:54Z</dcterms:created>
  <dcterms:modified xsi:type="dcterms:W3CDTF">2021-05-05T06:25:08Z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0x010100A979BE2ACBDE974C916A07F91107BCC0</vt:lpwstr>
  </property>
  <property fmtid="{D5CDD505-2E9C-101B-9397-08002B2CF9AE}" pid="3" name="_dlc_DocIdItemGuid">
    <vt:lpwstr>770d4f6b-e396-47d7-90ee-77905fc084ce</vt:lpwstr>
  </property>
</Properties>
</file>